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3"/>
  </p:notesMasterIdLst>
  <p:sldIdLst>
    <p:sldId id="819" r:id="rId2"/>
    <p:sldId id="259" r:id="rId3"/>
    <p:sldId id="267" r:id="rId4"/>
    <p:sldId id="269" r:id="rId5"/>
    <p:sldId id="270" r:id="rId6"/>
    <p:sldId id="821" r:id="rId7"/>
    <p:sldId id="817" r:id="rId8"/>
    <p:sldId id="820" r:id="rId9"/>
    <p:sldId id="807" r:id="rId10"/>
    <p:sldId id="808" r:id="rId11"/>
    <p:sldId id="809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21C"/>
    <a:srgbClr val="949424"/>
    <a:srgbClr val="676915"/>
    <a:srgbClr val="A0A321"/>
    <a:srgbClr val="753805"/>
    <a:srgbClr val="186DA4"/>
    <a:srgbClr val="88A0BE"/>
    <a:srgbClr val="C8373D"/>
    <a:srgbClr val="CF394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9" autoAdjust="0"/>
    <p:restoredTop sz="70893"/>
  </p:normalViewPr>
  <p:slideViewPr>
    <p:cSldViewPr snapToGrid="0" snapToObjects="1">
      <p:cViewPr varScale="1">
        <p:scale>
          <a:sx n="83" d="100"/>
          <a:sy n="83" d="100"/>
        </p:scale>
        <p:origin x="2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C13912-8DB4-434F-B222-0A9F5C4236F4}" type="doc">
      <dgm:prSet loTypeId="urn:microsoft.com/office/officeart/2005/8/layout/cycle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74E1A4-2685-F646-905C-0030C581ABEB}">
      <dgm:prSet phldrT="[Text]"/>
      <dgm:spPr/>
      <dgm:t>
        <a:bodyPr/>
        <a:lstStyle/>
        <a:p>
          <a:r>
            <a:rPr lang="en-US" dirty="0"/>
            <a:t>Event Trigger</a:t>
          </a:r>
        </a:p>
      </dgm:t>
    </dgm:pt>
    <dgm:pt modelId="{926D7C9B-749A-FE41-8A94-FB73D34ADE05}" type="parTrans" cxnId="{0FC3319A-3616-E142-A121-64EC6AA237D8}">
      <dgm:prSet/>
      <dgm:spPr/>
      <dgm:t>
        <a:bodyPr/>
        <a:lstStyle/>
        <a:p>
          <a:endParaRPr lang="en-US"/>
        </a:p>
      </dgm:t>
    </dgm:pt>
    <dgm:pt modelId="{734F6518-320E-9241-8E73-89FEED616597}" type="sibTrans" cxnId="{0FC3319A-3616-E142-A121-64EC6AA237D8}">
      <dgm:prSet/>
      <dgm:spPr/>
      <dgm:t>
        <a:bodyPr/>
        <a:lstStyle/>
        <a:p>
          <a:endParaRPr lang="en-US"/>
        </a:p>
      </dgm:t>
    </dgm:pt>
    <dgm:pt modelId="{07E45667-155B-9E48-B2D7-B8B5BBFA625D}">
      <dgm:prSet phldrT="[Text]"/>
      <dgm:spPr/>
      <dgm:t>
        <a:bodyPr/>
        <a:lstStyle/>
        <a:p>
          <a:r>
            <a:rPr lang="en-US" dirty="0"/>
            <a:t>Get Link Metrics</a:t>
          </a:r>
        </a:p>
      </dgm:t>
    </dgm:pt>
    <dgm:pt modelId="{A4EA7213-825A-CA4A-8338-7730C01AC0AE}" type="parTrans" cxnId="{092D2780-0E44-AB48-84D4-CC3348412A9E}">
      <dgm:prSet/>
      <dgm:spPr/>
      <dgm:t>
        <a:bodyPr/>
        <a:lstStyle/>
        <a:p>
          <a:endParaRPr lang="en-US"/>
        </a:p>
      </dgm:t>
    </dgm:pt>
    <dgm:pt modelId="{53422CE7-B911-E74A-B4DF-B388048FB752}" type="sibTrans" cxnId="{092D2780-0E44-AB48-84D4-CC3348412A9E}">
      <dgm:prSet/>
      <dgm:spPr/>
      <dgm:t>
        <a:bodyPr/>
        <a:lstStyle/>
        <a:p>
          <a:endParaRPr lang="en-US"/>
        </a:p>
      </dgm:t>
    </dgm:pt>
    <dgm:pt modelId="{43E0CEA3-3511-8842-843C-A8A7CE81E01C}">
      <dgm:prSet phldrT="[Text]"/>
      <dgm:spPr/>
      <dgm:t>
        <a:bodyPr/>
        <a:lstStyle/>
        <a:p>
          <a:r>
            <a:rPr lang="en-US" dirty="0"/>
            <a:t>Calculate Optimum LSP</a:t>
          </a:r>
        </a:p>
      </dgm:t>
    </dgm:pt>
    <dgm:pt modelId="{829E1F52-5697-2A42-99ED-424A78B01651}" type="parTrans" cxnId="{D36AE296-38A1-0449-9F77-5CF2D2516A29}">
      <dgm:prSet/>
      <dgm:spPr/>
      <dgm:t>
        <a:bodyPr/>
        <a:lstStyle/>
        <a:p>
          <a:endParaRPr lang="en-US"/>
        </a:p>
      </dgm:t>
    </dgm:pt>
    <dgm:pt modelId="{DBAB750B-BFE1-934A-9E08-11098E31DCAC}" type="sibTrans" cxnId="{D36AE296-38A1-0449-9F77-5CF2D2516A29}">
      <dgm:prSet/>
      <dgm:spPr/>
      <dgm:t>
        <a:bodyPr/>
        <a:lstStyle/>
        <a:p>
          <a:endParaRPr lang="en-US"/>
        </a:p>
      </dgm:t>
    </dgm:pt>
    <dgm:pt modelId="{B71F483C-3063-7447-9DD6-916A5353372D}">
      <dgm:prSet phldrT="[Text]"/>
      <dgm:spPr/>
      <dgm:t>
        <a:bodyPr/>
        <a:lstStyle/>
        <a:p>
          <a:r>
            <a:rPr lang="en-US" dirty="0"/>
            <a:t>Update LSP in NorthStar</a:t>
          </a:r>
        </a:p>
      </dgm:t>
    </dgm:pt>
    <dgm:pt modelId="{EE07F310-20BA-F741-AA79-0132DBCDC12A}" type="parTrans" cxnId="{563BEF07-336A-7742-972B-6FC800E4F4A7}">
      <dgm:prSet/>
      <dgm:spPr/>
      <dgm:t>
        <a:bodyPr/>
        <a:lstStyle/>
        <a:p>
          <a:endParaRPr lang="en-US"/>
        </a:p>
      </dgm:t>
    </dgm:pt>
    <dgm:pt modelId="{078C7644-2E70-D745-8443-F4099BE915D1}" type="sibTrans" cxnId="{563BEF07-336A-7742-972B-6FC800E4F4A7}">
      <dgm:prSet/>
      <dgm:spPr/>
      <dgm:t>
        <a:bodyPr/>
        <a:lstStyle/>
        <a:p>
          <a:endParaRPr lang="en-US"/>
        </a:p>
      </dgm:t>
    </dgm:pt>
    <dgm:pt modelId="{FE9EA6B6-C9A4-B44C-8C0D-E66392410D8F}">
      <dgm:prSet phldrT="[Text]"/>
      <dgm:spPr/>
      <dgm:t>
        <a:bodyPr/>
        <a:lstStyle/>
        <a:p>
          <a:r>
            <a:rPr lang="en-US" dirty="0"/>
            <a:t>Update </a:t>
          </a:r>
        </a:p>
        <a:p>
          <a:r>
            <a:rPr lang="en-US" dirty="0"/>
            <a:t>Log File</a:t>
          </a:r>
        </a:p>
      </dgm:t>
    </dgm:pt>
    <dgm:pt modelId="{E0D5F2B3-161C-7246-8C63-41A4B314B572}" type="parTrans" cxnId="{ABD55FFD-02D9-D04C-9781-96539330A205}">
      <dgm:prSet/>
      <dgm:spPr/>
      <dgm:t>
        <a:bodyPr/>
        <a:lstStyle/>
        <a:p>
          <a:endParaRPr lang="en-US"/>
        </a:p>
      </dgm:t>
    </dgm:pt>
    <dgm:pt modelId="{3DCBAA1F-2668-F54E-BD9D-084987BAA92A}" type="sibTrans" cxnId="{ABD55FFD-02D9-D04C-9781-96539330A205}">
      <dgm:prSet/>
      <dgm:spPr/>
      <dgm:t>
        <a:bodyPr/>
        <a:lstStyle/>
        <a:p>
          <a:endParaRPr lang="en-US"/>
        </a:p>
      </dgm:t>
    </dgm:pt>
    <dgm:pt modelId="{7C71A92E-D669-8948-8337-B77ACBB570DF}" type="pres">
      <dgm:prSet presAssocID="{17C13912-8DB4-434F-B222-0A9F5C4236F4}" presName="Name0" presStyleCnt="0">
        <dgm:presLayoutVars>
          <dgm:dir/>
          <dgm:resizeHandles val="exact"/>
        </dgm:presLayoutVars>
      </dgm:prSet>
      <dgm:spPr/>
    </dgm:pt>
    <dgm:pt modelId="{0B6B7B39-8C96-A847-ABC5-6B9712F51C1E}" type="pres">
      <dgm:prSet presAssocID="{17C13912-8DB4-434F-B222-0A9F5C4236F4}" presName="cycle" presStyleCnt="0"/>
      <dgm:spPr/>
    </dgm:pt>
    <dgm:pt modelId="{A07F35D4-FD6B-7847-8219-93121E9BCBBA}" type="pres">
      <dgm:prSet presAssocID="{5C74E1A4-2685-F646-905C-0030C581ABEB}" presName="nodeFirstNode" presStyleLbl="node1" presStyleIdx="0" presStyleCnt="5">
        <dgm:presLayoutVars>
          <dgm:bulletEnabled val="1"/>
        </dgm:presLayoutVars>
      </dgm:prSet>
      <dgm:spPr/>
    </dgm:pt>
    <dgm:pt modelId="{6BD32B4E-60E8-3245-91E3-7AA0D168E3CE}" type="pres">
      <dgm:prSet presAssocID="{734F6518-320E-9241-8E73-89FEED616597}" presName="sibTransFirstNode" presStyleLbl="bgShp" presStyleIdx="0" presStyleCnt="1" custLinFactNeighborX="-643" custLinFactNeighborY="322"/>
      <dgm:spPr/>
    </dgm:pt>
    <dgm:pt modelId="{FBB269A0-CA8E-6047-90B1-7148750778BD}" type="pres">
      <dgm:prSet presAssocID="{07E45667-155B-9E48-B2D7-B8B5BBFA625D}" presName="nodeFollowingNodes" presStyleLbl="node1" presStyleIdx="1" presStyleCnt="5">
        <dgm:presLayoutVars>
          <dgm:bulletEnabled val="1"/>
        </dgm:presLayoutVars>
      </dgm:prSet>
      <dgm:spPr/>
    </dgm:pt>
    <dgm:pt modelId="{7C0A47BD-274E-5B4D-A9BD-8529125207C2}" type="pres">
      <dgm:prSet presAssocID="{43E0CEA3-3511-8842-843C-A8A7CE81E01C}" presName="nodeFollowingNodes" presStyleLbl="node1" presStyleIdx="2" presStyleCnt="5" custRadScaleRad="100915" custRadScaleInc="-24940">
        <dgm:presLayoutVars>
          <dgm:bulletEnabled val="1"/>
        </dgm:presLayoutVars>
      </dgm:prSet>
      <dgm:spPr/>
    </dgm:pt>
    <dgm:pt modelId="{70AD179E-68C2-954E-9B71-C57CEF025AC1}" type="pres">
      <dgm:prSet presAssocID="{B71F483C-3063-7447-9DD6-916A5353372D}" presName="nodeFollowingNodes" presStyleLbl="node1" presStyleIdx="3" presStyleCnt="5" custRadScaleRad="107215" custRadScaleInc="31064">
        <dgm:presLayoutVars>
          <dgm:bulletEnabled val="1"/>
        </dgm:presLayoutVars>
      </dgm:prSet>
      <dgm:spPr/>
    </dgm:pt>
    <dgm:pt modelId="{361B58F9-CF31-0F4B-B72C-3F30133F88EB}" type="pres">
      <dgm:prSet presAssocID="{FE9EA6B6-C9A4-B44C-8C0D-E66392410D8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563BEF07-336A-7742-972B-6FC800E4F4A7}" srcId="{17C13912-8DB4-434F-B222-0A9F5C4236F4}" destId="{B71F483C-3063-7447-9DD6-916A5353372D}" srcOrd="3" destOrd="0" parTransId="{EE07F310-20BA-F741-AA79-0132DBCDC12A}" sibTransId="{078C7644-2E70-D745-8443-F4099BE915D1}"/>
    <dgm:cxn modelId="{813BD466-90EB-8244-B2B3-527915ABE2FF}" type="presOf" srcId="{43E0CEA3-3511-8842-843C-A8A7CE81E01C}" destId="{7C0A47BD-274E-5B4D-A9BD-8529125207C2}" srcOrd="0" destOrd="0" presId="urn:microsoft.com/office/officeart/2005/8/layout/cycle3"/>
    <dgm:cxn modelId="{092D2780-0E44-AB48-84D4-CC3348412A9E}" srcId="{17C13912-8DB4-434F-B222-0A9F5C4236F4}" destId="{07E45667-155B-9E48-B2D7-B8B5BBFA625D}" srcOrd="1" destOrd="0" parTransId="{A4EA7213-825A-CA4A-8338-7730C01AC0AE}" sibTransId="{53422CE7-B911-E74A-B4DF-B388048FB752}"/>
    <dgm:cxn modelId="{9AF88985-B75A-DA4A-9456-3938EF0A5BC6}" type="presOf" srcId="{17C13912-8DB4-434F-B222-0A9F5C4236F4}" destId="{7C71A92E-D669-8948-8337-B77ACBB570DF}" srcOrd="0" destOrd="0" presId="urn:microsoft.com/office/officeart/2005/8/layout/cycle3"/>
    <dgm:cxn modelId="{D36AE296-38A1-0449-9F77-5CF2D2516A29}" srcId="{17C13912-8DB4-434F-B222-0A9F5C4236F4}" destId="{43E0CEA3-3511-8842-843C-A8A7CE81E01C}" srcOrd="2" destOrd="0" parTransId="{829E1F52-5697-2A42-99ED-424A78B01651}" sibTransId="{DBAB750B-BFE1-934A-9E08-11098E31DCAC}"/>
    <dgm:cxn modelId="{0FC3319A-3616-E142-A121-64EC6AA237D8}" srcId="{17C13912-8DB4-434F-B222-0A9F5C4236F4}" destId="{5C74E1A4-2685-F646-905C-0030C581ABEB}" srcOrd="0" destOrd="0" parTransId="{926D7C9B-749A-FE41-8A94-FB73D34ADE05}" sibTransId="{734F6518-320E-9241-8E73-89FEED616597}"/>
    <dgm:cxn modelId="{3FDDCCBB-E189-D44A-85D5-2085C632D344}" type="presOf" srcId="{FE9EA6B6-C9A4-B44C-8C0D-E66392410D8F}" destId="{361B58F9-CF31-0F4B-B72C-3F30133F88EB}" srcOrd="0" destOrd="0" presId="urn:microsoft.com/office/officeart/2005/8/layout/cycle3"/>
    <dgm:cxn modelId="{8E6418BD-FF6D-194E-9841-A93201527C9B}" type="presOf" srcId="{734F6518-320E-9241-8E73-89FEED616597}" destId="{6BD32B4E-60E8-3245-91E3-7AA0D168E3CE}" srcOrd="0" destOrd="0" presId="urn:microsoft.com/office/officeart/2005/8/layout/cycle3"/>
    <dgm:cxn modelId="{226D59BD-31E7-1242-BC13-32E185DE9419}" type="presOf" srcId="{B71F483C-3063-7447-9DD6-916A5353372D}" destId="{70AD179E-68C2-954E-9B71-C57CEF025AC1}" srcOrd="0" destOrd="0" presId="urn:microsoft.com/office/officeart/2005/8/layout/cycle3"/>
    <dgm:cxn modelId="{BE6C52CB-4890-CF4E-8D08-CE278DB8A7E8}" type="presOf" srcId="{5C74E1A4-2685-F646-905C-0030C581ABEB}" destId="{A07F35D4-FD6B-7847-8219-93121E9BCBBA}" srcOrd="0" destOrd="0" presId="urn:microsoft.com/office/officeart/2005/8/layout/cycle3"/>
    <dgm:cxn modelId="{4F0EDEDC-6A30-F04F-8CE3-27A794D5B61D}" type="presOf" srcId="{07E45667-155B-9E48-B2D7-B8B5BBFA625D}" destId="{FBB269A0-CA8E-6047-90B1-7148750778BD}" srcOrd="0" destOrd="0" presId="urn:microsoft.com/office/officeart/2005/8/layout/cycle3"/>
    <dgm:cxn modelId="{ABD55FFD-02D9-D04C-9781-96539330A205}" srcId="{17C13912-8DB4-434F-B222-0A9F5C4236F4}" destId="{FE9EA6B6-C9A4-B44C-8C0D-E66392410D8F}" srcOrd="4" destOrd="0" parTransId="{E0D5F2B3-161C-7246-8C63-41A4B314B572}" sibTransId="{3DCBAA1F-2668-F54E-BD9D-084987BAA92A}"/>
    <dgm:cxn modelId="{D3F736F9-25BD-654F-B4F2-842237A82958}" type="presParOf" srcId="{7C71A92E-D669-8948-8337-B77ACBB570DF}" destId="{0B6B7B39-8C96-A847-ABC5-6B9712F51C1E}" srcOrd="0" destOrd="0" presId="urn:microsoft.com/office/officeart/2005/8/layout/cycle3"/>
    <dgm:cxn modelId="{AC015479-3C79-0549-9972-DC75D247DEEE}" type="presParOf" srcId="{0B6B7B39-8C96-A847-ABC5-6B9712F51C1E}" destId="{A07F35D4-FD6B-7847-8219-93121E9BCBBA}" srcOrd="0" destOrd="0" presId="urn:microsoft.com/office/officeart/2005/8/layout/cycle3"/>
    <dgm:cxn modelId="{5B80AFD3-8940-3F4C-816D-CD1A48877F57}" type="presParOf" srcId="{0B6B7B39-8C96-A847-ABC5-6B9712F51C1E}" destId="{6BD32B4E-60E8-3245-91E3-7AA0D168E3CE}" srcOrd="1" destOrd="0" presId="urn:microsoft.com/office/officeart/2005/8/layout/cycle3"/>
    <dgm:cxn modelId="{8FCC7184-2375-3B43-B8EA-693EB05D7A14}" type="presParOf" srcId="{0B6B7B39-8C96-A847-ABC5-6B9712F51C1E}" destId="{FBB269A0-CA8E-6047-90B1-7148750778BD}" srcOrd="2" destOrd="0" presId="urn:microsoft.com/office/officeart/2005/8/layout/cycle3"/>
    <dgm:cxn modelId="{22F5CD5D-EE52-3244-9756-F5BE0889F974}" type="presParOf" srcId="{0B6B7B39-8C96-A847-ABC5-6B9712F51C1E}" destId="{7C0A47BD-274E-5B4D-A9BD-8529125207C2}" srcOrd="3" destOrd="0" presId="urn:microsoft.com/office/officeart/2005/8/layout/cycle3"/>
    <dgm:cxn modelId="{5CB77234-3A11-DB4D-94D0-5098314B6439}" type="presParOf" srcId="{0B6B7B39-8C96-A847-ABC5-6B9712F51C1E}" destId="{70AD179E-68C2-954E-9B71-C57CEF025AC1}" srcOrd="4" destOrd="0" presId="urn:microsoft.com/office/officeart/2005/8/layout/cycle3"/>
    <dgm:cxn modelId="{F749B5B8-6D9C-9A46-AF7A-96FBED2EA086}" type="presParOf" srcId="{0B6B7B39-8C96-A847-ABC5-6B9712F51C1E}" destId="{361B58F9-CF31-0F4B-B72C-3F30133F88E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32B4E-60E8-3245-91E3-7AA0D168E3CE}">
      <dsp:nvSpPr>
        <dsp:cNvPr id="0" name=""/>
        <dsp:cNvSpPr/>
      </dsp:nvSpPr>
      <dsp:spPr>
        <a:xfrm>
          <a:off x="2493594" y="-10909"/>
          <a:ext cx="3624083" cy="3624083"/>
        </a:xfrm>
        <a:prstGeom prst="circularArrow">
          <a:avLst>
            <a:gd name="adj1" fmla="val 5544"/>
            <a:gd name="adj2" fmla="val 330680"/>
            <a:gd name="adj3" fmla="val 13758154"/>
            <a:gd name="adj4" fmla="val 17396789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F35D4-FD6B-7847-8219-93121E9BCBBA}">
      <dsp:nvSpPr>
        <dsp:cNvPr id="0" name=""/>
        <dsp:cNvSpPr/>
      </dsp:nvSpPr>
      <dsp:spPr>
        <a:xfrm>
          <a:off x="3473931" y="974"/>
          <a:ext cx="1710015" cy="8550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Event Trigger</a:t>
          </a:r>
        </a:p>
      </dsp:txBody>
      <dsp:txXfrm>
        <a:off x="3515669" y="42712"/>
        <a:ext cx="1626539" cy="771531"/>
      </dsp:txXfrm>
    </dsp:sp>
    <dsp:sp modelId="{FBB269A0-CA8E-6047-90B1-7148750778BD}">
      <dsp:nvSpPr>
        <dsp:cNvPr id="0" name=""/>
        <dsp:cNvSpPr/>
      </dsp:nvSpPr>
      <dsp:spPr>
        <a:xfrm>
          <a:off x="4943743" y="1068855"/>
          <a:ext cx="1710015" cy="8550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Link Metrics</a:t>
          </a:r>
        </a:p>
      </dsp:txBody>
      <dsp:txXfrm>
        <a:off x="4985481" y="1110593"/>
        <a:ext cx="1626539" cy="771531"/>
      </dsp:txXfrm>
    </dsp:sp>
    <dsp:sp modelId="{7C0A47BD-274E-5B4D-A9BD-8529125207C2}">
      <dsp:nvSpPr>
        <dsp:cNvPr id="0" name=""/>
        <dsp:cNvSpPr/>
      </dsp:nvSpPr>
      <dsp:spPr>
        <a:xfrm>
          <a:off x="4685345" y="2528670"/>
          <a:ext cx="1710015" cy="85500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Optimum LSP</a:t>
          </a:r>
        </a:p>
      </dsp:txBody>
      <dsp:txXfrm>
        <a:off x="4727083" y="2570408"/>
        <a:ext cx="1626539" cy="771531"/>
      </dsp:txXfrm>
    </dsp:sp>
    <dsp:sp modelId="{70AD179E-68C2-954E-9B71-C57CEF025AC1}">
      <dsp:nvSpPr>
        <dsp:cNvPr id="0" name=""/>
        <dsp:cNvSpPr/>
      </dsp:nvSpPr>
      <dsp:spPr>
        <a:xfrm>
          <a:off x="2122658" y="2505363"/>
          <a:ext cx="1710015" cy="8550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Update LSP in NorthStar</a:t>
          </a:r>
        </a:p>
      </dsp:txBody>
      <dsp:txXfrm>
        <a:off x="2164396" y="2547101"/>
        <a:ext cx="1626539" cy="771531"/>
      </dsp:txXfrm>
    </dsp:sp>
    <dsp:sp modelId="{361B58F9-CF31-0F4B-B72C-3F30133F88EB}">
      <dsp:nvSpPr>
        <dsp:cNvPr id="0" name=""/>
        <dsp:cNvSpPr/>
      </dsp:nvSpPr>
      <dsp:spPr>
        <a:xfrm>
          <a:off x="2004120" y="1068855"/>
          <a:ext cx="1710015" cy="85500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Update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 File</a:t>
          </a:r>
        </a:p>
      </dsp:txBody>
      <dsp:txXfrm>
        <a:off x="2045858" y="1110593"/>
        <a:ext cx="1626539" cy="771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9691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Modern information technology develops rapidly nowadays;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Software Defined Network plays a important role 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several new technologies and application such as ….(above) 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68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733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Elastic resources: no risk in under-provisioning, prevents underutilization </a:t>
            </a:r>
            <a:endParaRPr lang="en-US" dirty="0"/>
          </a:p>
          <a:p>
            <a:r>
              <a:rPr lang="en-US" dirty="0"/>
              <a:t>We want keep our customers by providing reliable service</a:t>
            </a:r>
          </a:p>
          <a:p>
            <a:r>
              <a:rPr lang="en-US" dirty="0"/>
              <a:t>We want automate things to save the tedious manual time</a:t>
            </a:r>
          </a:p>
          <a:p>
            <a:r>
              <a:rPr lang="en-US" dirty="0"/>
              <a:t>We want to provide different solutions to draw more revenues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With the help from Juniper NorthStar Controller, job becomes easier and life is getting 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21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93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23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咱们有了</a:t>
            </a:r>
            <a:r>
              <a:rPr kumimoji="1" lang="en-US" altLang="zh-CN" dirty="0"/>
              <a:t>post</a:t>
            </a:r>
            <a:r>
              <a:rPr kumimoji="1" lang="zh-CN" altLang="en-US" dirty="0"/>
              <a:t>，可以模拟一下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failure</a:t>
            </a:r>
            <a:r>
              <a:rPr kumimoji="1" lang="zh-CN" altLang="en-US" dirty="0"/>
              <a:t> （输入错误</a:t>
            </a:r>
            <a:r>
              <a:rPr kumimoji="1" lang="en-US" altLang="zh-CN" dirty="0"/>
              <a:t>IP</a:t>
            </a:r>
            <a:r>
              <a:rPr kumimoji="1" lang="zh-CN" altLang="en-US" dirty="0"/>
              <a:t>）。 </a:t>
            </a:r>
            <a:endParaRPr kumimoji="1" lang="en-US" altLang="zh-CN" dirty="0"/>
          </a:p>
          <a:p>
            <a:r>
              <a:rPr kumimoji="1" lang="zh-CN" altLang="en-US" dirty="0"/>
              <a:t>咱们研究一下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traffic</a:t>
            </a:r>
            <a:r>
              <a:rPr kumimoji="1" lang="zh-CN" altLang="en-US" dirty="0"/>
              <a:t>和这个</a:t>
            </a:r>
            <a:r>
              <a:rPr kumimoji="1" lang="en-US" altLang="zh-CN" dirty="0" err="1"/>
              <a:t>redunency</a:t>
            </a:r>
            <a:r>
              <a:rPr kumimoji="1" lang="zh-CN" altLang="en-US" dirty="0"/>
              <a:t>设置问题。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最理想的是，比赛时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failure</a:t>
            </a:r>
            <a:r>
              <a:rPr kumimoji="1" lang="zh-CN" altLang="en-US" dirty="0"/>
              <a:t>，系统自动</a:t>
            </a:r>
            <a:r>
              <a:rPr kumimoji="1" lang="en-US" altLang="zh-CN" dirty="0"/>
              <a:t>reroute</a:t>
            </a:r>
            <a:r>
              <a:rPr kumimoji="1" lang="zh-CN" altLang="en-US" dirty="0"/>
              <a:t>。 比赛时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traffic</a:t>
            </a:r>
            <a:r>
              <a:rPr kumimoji="1" lang="zh-CN" altLang="en-US" dirty="0"/>
              <a:t>，系统自动</a:t>
            </a:r>
            <a:r>
              <a:rPr kumimoji="1" lang="en-US" altLang="zh-CN" dirty="0"/>
              <a:t>reroute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7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成博</a:t>
            </a:r>
            <a:r>
              <a:rPr lang="en-US" altLang="zh-CN" dirty="0"/>
              <a:t>TODO</a:t>
            </a:r>
            <a:r>
              <a:rPr lang="zh-CN" altLang="en-US" dirty="0"/>
              <a:t>： </a:t>
            </a:r>
            <a:endParaRPr lang="en-US" altLang="zh-CN" dirty="0"/>
          </a:p>
          <a:p>
            <a:r>
              <a:rPr lang="en-US" altLang="zh-CN" dirty="0"/>
              <a:t>ML</a:t>
            </a:r>
            <a:r>
              <a:rPr lang="zh-CN" altLang="en-US" dirty="0"/>
              <a:t>能帮啥忙？说说就行了。比如说根据统计，每到</a:t>
            </a:r>
            <a:r>
              <a:rPr lang="en-US" altLang="zh-CN" dirty="0"/>
              <a:t>3</a:t>
            </a:r>
            <a:r>
              <a:rPr lang="zh-CN" altLang="en-US" dirty="0"/>
              <a:t>月份的时候，波士顿的</a:t>
            </a:r>
            <a:r>
              <a:rPr lang="en-US" altLang="zh-CN" dirty="0"/>
              <a:t>router</a:t>
            </a:r>
            <a:r>
              <a:rPr lang="zh-CN" altLang="en-US" dirty="0"/>
              <a:t>就容易炸。我们系统会在</a:t>
            </a:r>
            <a:r>
              <a:rPr lang="en-US" altLang="zh-CN" dirty="0"/>
              <a:t>2</a:t>
            </a:r>
            <a:r>
              <a:rPr lang="zh-CN" altLang="en-US" dirty="0"/>
              <a:t>月底的时候，</a:t>
            </a:r>
            <a:r>
              <a:rPr lang="en-US" altLang="zh-CN" dirty="0"/>
              <a:t>take </a:t>
            </a:r>
            <a:r>
              <a:rPr lang="zh-CN" altLang="en-US" dirty="0"/>
              <a:t>波士顿</a:t>
            </a:r>
            <a:endParaRPr lang="en-US" altLang="zh-CN" dirty="0"/>
          </a:p>
          <a:p>
            <a:r>
              <a:rPr lang="en-US" altLang="zh-CN" dirty="0"/>
              <a:t>Traffic</a:t>
            </a:r>
            <a:r>
              <a:rPr lang="zh-CN" altLang="en-US" dirty="0"/>
              <a:t>会很</a:t>
            </a:r>
            <a:r>
              <a:rPr lang="en-US" altLang="zh-CN" dirty="0"/>
              <a:t>heavy</a:t>
            </a:r>
            <a:r>
              <a:rPr lang="zh-CN" altLang="en-US" dirty="0"/>
              <a:t> </a:t>
            </a:r>
            <a:r>
              <a:rPr lang="en-US" altLang="zh-CN" dirty="0"/>
              <a:t>into consideration. </a:t>
            </a:r>
          </a:p>
          <a:p>
            <a:r>
              <a:rPr lang="zh-CN" altLang="en-US" dirty="0"/>
              <a:t>或者说</a:t>
            </a:r>
            <a:r>
              <a:rPr lang="en-US" altLang="zh-CN" dirty="0"/>
              <a:t>NLP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月份波士顿的</a:t>
            </a:r>
            <a:r>
              <a:rPr lang="en-US" altLang="zh-CN" dirty="0"/>
              <a:t>router</a:t>
            </a:r>
            <a:r>
              <a:rPr lang="zh-CN" altLang="en-US" dirty="0"/>
              <a:t>容易炸，我去抓</a:t>
            </a:r>
            <a:r>
              <a:rPr lang="en-US" altLang="zh-CN" dirty="0"/>
              <a:t>3</a:t>
            </a:r>
            <a:r>
              <a:rPr lang="zh-CN" altLang="en-US" dirty="0"/>
              <a:t>月份发生了什么事，人们搜了什么关键词再</a:t>
            </a:r>
            <a:r>
              <a:rPr lang="en-US" altLang="zh-CN" dirty="0"/>
              <a:t>google</a:t>
            </a:r>
            <a:r>
              <a:rPr lang="zh-CN" altLang="en-US" dirty="0"/>
              <a:t>上。以后只要在某个地区，人们搜这个关键词（超级杯导致的</a:t>
            </a:r>
            <a:r>
              <a:rPr lang="en-US" altLang="zh-CN" dirty="0"/>
              <a:t>traffic</a:t>
            </a:r>
            <a:r>
              <a:rPr lang="zh-CN" altLang="en-US" dirty="0"/>
              <a:t>）。我就系统</a:t>
            </a:r>
            <a:r>
              <a:rPr lang="en-US" altLang="zh-CN" dirty="0"/>
              <a:t>alert</a:t>
            </a:r>
            <a:r>
              <a:rPr lang="zh-CN" altLang="en-US" dirty="0"/>
              <a:t>，自动选出第二优的线路。随时待命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Jialu</a:t>
            </a:r>
            <a:r>
              <a:rPr lang="en-US" dirty="0"/>
              <a:t> Sun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91A7-CDAE-6648-97E4-398EE75EB3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7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empla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owerpoint Backgroun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88776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296F4FC8-5BC2-41CB-9395-6BD72DC538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_Color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654102" y="848684"/>
            <a:ext cx="10972802" cy="504754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spcBef>
                <a:spcPts val="333"/>
              </a:spcBef>
              <a:defRPr lang="en-US" sz="4000" b="0" spc="-51" baseline="0">
                <a:solidFill>
                  <a:schemeClr val="tx1"/>
                </a:solidFill>
                <a:ea typeface="+mn-ea"/>
              </a:defRPr>
            </a:lvl1pPr>
          </a:lstStyle>
          <a:p>
            <a:pPr marL="0" lvl="0" defTabSz="914123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00702" y="1709934"/>
            <a:ext cx="10972802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lnSpc>
                <a:spcPct val="95000"/>
              </a:lnSpc>
              <a:spcBef>
                <a:spcPts val="750"/>
              </a:spcBef>
              <a:buClr>
                <a:schemeClr val="tx1"/>
              </a:buClr>
              <a:defRPr sz="2667">
                <a:solidFill>
                  <a:schemeClr val="accent2"/>
                </a:solidFill>
              </a:defRPr>
            </a:lvl1pPr>
            <a:lvl2pPr marL="742874" indent="-285720">
              <a:lnSpc>
                <a:spcPct val="95000"/>
              </a:lnSpc>
              <a:spcBef>
                <a:spcPts val="333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333">
                <a:solidFill>
                  <a:schemeClr val="accent2"/>
                </a:solidFill>
              </a:defRPr>
            </a:lvl2pPr>
            <a:lvl3pPr>
              <a:lnSpc>
                <a:spcPct val="95000"/>
              </a:lnSpc>
              <a:spcBef>
                <a:spcPts val="333"/>
              </a:spcBef>
              <a:buClr>
                <a:schemeClr val="tx1"/>
              </a:buClr>
              <a:defRPr sz="2000">
                <a:solidFill>
                  <a:schemeClr val="accent2"/>
                </a:solidFill>
              </a:defRPr>
            </a:lvl3pPr>
            <a:lvl4pPr marL="1600033" indent="-228578">
              <a:lnSpc>
                <a:spcPct val="95000"/>
              </a:lnSpc>
              <a:spcBef>
                <a:spcPts val="333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67">
                <a:solidFill>
                  <a:schemeClr val="accent2"/>
                </a:solidFill>
              </a:defRPr>
            </a:lvl4pPr>
            <a:lvl5pPr>
              <a:defRPr>
                <a:solidFill>
                  <a:srgbClr val="29292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4FD1D5B7-F257-4E9A-B6EB-7AF5F7C429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94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3858263"/>
            <a:ext cx="7543593" cy="1362076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lnSpc>
                <a:spcPct val="95000"/>
              </a:lnSpc>
              <a:spcBef>
                <a:spcPts val="333"/>
              </a:spcBef>
              <a:defRPr sz="4833" b="0" cap="none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responsive_pallete.png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464" y="3710427"/>
            <a:ext cx="7333343" cy="77607"/>
          </a:xfrm>
          <a:prstGeom prst="rect">
            <a:avLst/>
          </a:prstGeom>
        </p:spPr>
      </p:pic>
      <p:pic>
        <p:nvPicPr>
          <p:cNvPr id="5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51811BAF-9DE4-4DE1-8005-5E53FCC648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3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A6684FCB-BCC1-450B-AC9E-7C338C6980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2C2A1987-3C13-4052-82DF-1AD8451974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D818D9FD-64BF-4F09-9763-8F03D47A98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4DB1E1B2-B785-4B51-BA62-7938B8A094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1CCF3AC9-1256-41BC-8C78-86FD8D5011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546C754A-8306-4284-B918-FB94EA52AF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3349FFCA-E049-4D41-8254-B62D870F53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360" y="218829"/>
            <a:ext cx="1920079" cy="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22" descr="Powerpoint Background.png">
            <a:extLst>
              <a:ext uri="{FF2B5EF4-FFF2-40B4-BE49-F238E27FC236}">
                <a16:creationId xmlns:a16="http://schemas.microsoft.com/office/drawing/2014/main" id="{6712DAF1-6C82-6345-8037-227B6CFCAE27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r="46868" b="73380"/>
          <a:stretch/>
        </p:blipFill>
        <p:spPr>
          <a:xfrm>
            <a:off x="0" y="0"/>
            <a:ext cx="4716855" cy="18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3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s://aptronics.co.za/wp-content/uploads/2015/02/networking-1024x683.jpg">
            <a:extLst>
              <a:ext uri="{FF2B5EF4-FFF2-40B4-BE49-F238E27FC236}">
                <a16:creationId xmlns:a16="http://schemas.microsoft.com/office/drawing/2014/main" id="{7E7348A9-2E24-4E6C-989B-D41323A88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F9B25B-84DB-4F09-B411-EA15147B1DD6}"/>
              </a:ext>
            </a:extLst>
          </p:cNvPr>
          <p:cNvSpPr/>
          <p:nvPr/>
        </p:nvSpPr>
        <p:spPr>
          <a:xfrm>
            <a:off x="0" y="1317447"/>
            <a:ext cx="12192000" cy="42370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EAF2067D-5183-4E1A-9779-F9316DA07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311" y="2362768"/>
            <a:ext cx="6712547" cy="877163"/>
          </a:xfrm>
        </p:spPr>
        <p:txBody>
          <a:bodyPr/>
          <a:lstStyle/>
          <a:p>
            <a:r>
              <a:rPr lang="en-US" sz="4800" b="1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TODO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7D6565E-ABEF-40CC-9DE6-6F70153B0392}"/>
              </a:ext>
            </a:extLst>
          </p:cNvPr>
          <p:cNvSpPr txBox="1">
            <a:spLocks/>
          </p:cNvSpPr>
          <p:nvPr/>
        </p:nvSpPr>
        <p:spPr>
          <a:xfrm>
            <a:off x="924311" y="3314911"/>
            <a:ext cx="9182973" cy="7250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2019 Juniper &amp; Comcast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161FB1-1044-4850-94E2-9DCB22DC9C82}"/>
              </a:ext>
            </a:extLst>
          </p:cNvPr>
          <p:cNvSpPr/>
          <p:nvPr/>
        </p:nvSpPr>
        <p:spPr>
          <a:xfrm>
            <a:off x="924311" y="3952022"/>
            <a:ext cx="8156315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Kurt Sun;  Bo Cheng;  Litong Shen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Santa Clara University</a:t>
            </a:r>
          </a:p>
        </p:txBody>
      </p:sp>
      <p:pic>
        <p:nvPicPr>
          <p:cNvPr id="12" name="Picture 2" descr="âjuniper networks logo pngâçå¾çæç´¢ç»æ">
            <a:extLst>
              <a:ext uri="{FF2B5EF4-FFF2-40B4-BE49-F238E27FC236}">
                <a16:creationId xmlns:a16="http://schemas.microsoft.com/office/drawing/2014/main" id="{6EC66FC3-C7D9-4C91-97CF-5E6E4E6A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512" y="4843604"/>
            <a:ext cx="2141462" cy="64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81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102" y="799441"/>
            <a:ext cx="10972802" cy="553998"/>
          </a:xfrm>
        </p:spPr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102" y="1623669"/>
            <a:ext cx="10972802" cy="4525963"/>
          </a:xfrm>
        </p:spPr>
        <p:txBody>
          <a:bodyPr/>
          <a:lstStyle/>
          <a:p>
            <a:r>
              <a:rPr lang="en-US" dirty="0"/>
              <a:t>Addition of Link Utilization into Path Calculation</a:t>
            </a:r>
          </a:p>
          <a:p>
            <a:pPr lvl="1"/>
            <a:r>
              <a:rPr lang="en-US" dirty="0"/>
              <a:t>Add historical link utilization into the LSP determination algorithm</a:t>
            </a:r>
          </a:p>
          <a:p>
            <a:r>
              <a:rPr lang="en-US" dirty="0"/>
              <a:t>Path Latency Threshold Parameters</a:t>
            </a:r>
          </a:p>
          <a:p>
            <a:pPr lvl="1"/>
            <a:r>
              <a:rPr lang="en-US" dirty="0"/>
              <a:t>User be able to set a Latency Threshold per LSP category</a:t>
            </a:r>
          </a:p>
          <a:p>
            <a:pPr lvl="1"/>
            <a:r>
              <a:rPr lang="en-US" dirty="0"/>
              <a:t>If LSP Latency exceeds threshold re-optimize the topology</a:t>
            </a:r>
          </a:p>
          <a:p>
            <a:r>
              <a:rPr lang="en-US" dirty="0"/>
              <a:t> Historical Optimization Statistics</a:t>
            </a:r>
          </a:p>
          <a:p>
            <a:pPr lvl="1"/>
            <a:r>
              <a:rPr lang="en-US" dirty="0"/>
              <a:t>Store in a DB the Optimization events and path statistics</a:t>
            </a:r>
          </a:p>
        </p:txBody>
      </p:sp>
    </p:spTree>
    <p:extLst>
      <p:ext uri="{BB962C8B-B14F-4D97-AF65-F5344CB8AC3E}">
        <p14:creationId xmlns:p14="http://schemas.microsoft.com/office/powerpoint/2010/main" val="196240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7" y="2361880"/>
            <a:ext cx="2709333" cy="2709333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51B92952-CD97-4E33-BB9B-719E18592C26}"/>
              </a:ext>
            </a:extLst>
          </p:cNvPr>
          <p:cNvSpPr txBox="1">
            <a:spLocks/>
          </p:cNvSpPr>
          <p:nvPr/>
        </p:nvSpPr>
        <p:spPr>
          <a:xfrm>
            <a:off x="963086" y="2078288"/>
            <a:ext cx="6712547" cy="877163"/>
          </a:xfrm>
          <a:prstGeom prst="rect">
            <a:avLst/>
          </a:prstGeom>
          <a:noFill/>
          <a:ln>
            <a:noFill/>
          </a:ln>
        </p:spPr>
        <p:txBody>
          <a:bodyPr lIns="91425" tIns="45713" rIns="91425" bIns="45713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5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833" b="0" i="0" u="none" strike="noStrike" cap="none" spc="-51" baseline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4800" b="1">
                <a:ln w="0"/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TODO</a:t>
            </a:r>
            <a:endParaRPr lang="en-US" sz="4800" b="1" dirty="0">
              <a:ln w="0"/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064AFE6-FCE0-4E6D-905F-6569F8251086}"/>
              </a:ext>
            </a:extLst>
          </p:cNvPr>
          <p:cNvSpPr txBox="1">
            <a:spLocks/>
          </p:cNvSpPr>
          <p:nvPr/>
        </p:nvSpPr>
        <p:spPr>
          <a:xfrm>
            <a:off x="963086" y="3030431"/>
            <a:ext cx="9182973" cy="7250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2019 Juniper &amp; Comcast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870572" y="1383071"/>
            <a:ext cx="11798507" cy="149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200" b="1" dirty="0">
                <a:solidFill>
                  <a:srgbClr val="1A2949"/>
                </a:solidFill>
              </a:rPr>
              <a:t>SDN has </a:t>
            </a:r>
            <a:r>
              <a:rPr lang="en-US" sz="3200" b="1" dirty="0">
                <a:solidFill>
                  <a:srgbClr val="1A2949"/>
                </a:solidFill>
                <a:sym typeface="Calibri"/>
              </a:rPr>
              <a:t>played a significant role in IT</a:t>
            </a:r>
            <a:endParaRPr lang="en-US" sz="3200" b="1" dirty="0">
              <a:solidFill>
                <a:srgbClr val="1A2949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E894D2-4D08-46D6-8F0F-74369ADF9A13}"/>
              </a:ext>
            </a:extLst>
          </p:cNvPr>
          <p:cNvGrpSpPr/>
          <p:nvPr/>
        </p:nvGrpSpPr>
        <p:grpSpPr>
          <a:xfrm>
            <a:off x="0" y="2226723"/>
            <a:ext cx="12192000" cy="3824100"/>
            <a:chOff x="0" y="2226723"/>
            <a:chExt cx="12192000" cy="3824100"/>
          </a:xfrm>
        </p:grpSpPr>
        <p:pic>
          <p:nvPicPr>
            <p:cNvPr id="187" name="Shape 187" descr="Use Cases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226723"/>
              <a:ext cx="12192000" cy="382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B05CC8C-CEB6-4AED-9CD5-8FEB27694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18" r="16934"/>
            <a:stretch/>
          </p:blipFill>
          <p:spPr>
            <a:xfrm>
              <a:off x="8449820" y="3318823"/>
              <a:ext cx="2025087" cy="14351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DA7778B-AED0-494E-A738-81AA075A58F3}"/>
                </a:ext>
              </a:extLst>
            </p:cNvPr>
            <p:cNvSpPr txBox="1"/>
            <p:nvPr/>
          </p:nvSpPr>
          <p:spPr>
            <a:xfrm>
              <a:off x="8391470" y="4580253"/>
              <a:ext cx="172088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HOMELAND SECURITY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748DE93-DC92-2B44-B631-51C8418E979C}"/>
              </a:ext>
            </a:extLst>
          </p:cNvPr>
          <p:cNvSpPr txBox="1">
            <a:spLocks/>
          </p:cNvSpPr>
          <p:nvPr/>
        </p:nvSpPr>
        <p:spPr>
          <a:xfrm>
            <a:off x="838200" y="559995"/>
            <a:ext cx="10515599" cy="13255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b="1" dirty="0">
                <a:solidFill>
                  <a:srgbClr val="0070C0"/>
                </a:solidFill>
                <a:latin typeface="+mj-lt"/>
              </a:rPr>
              <a:t>The Trend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DB3D3C6-B253-8A43-8461-8C72647ED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70" b="28851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0712BC-5BE8-F94D-BE7E-D8B3313B2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The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526F2-FC64-254C-A560-235C9EE7BF4B}"/>
              </a:ext>
            </a:extLst>
          </p:cNvPr>
          <p:cNvSpPr txBox="1"/>
          <p:nvPr/>
        </p:nvSpPr>
        <p:spPr>
          <a:xfrm>
            <a:off x="4450080" y="4194048"/>
            <a:ext cx="7528560" cy="2768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transport infrastructure is highly unstable </a:t>
            </a:r>
          </a:p>
          <a:p>
            <a:pPr marL="28575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Links occasionally fail</a:t>
            </a:r>
          </a:p>
          <a:p>
            <a:pPr marL="28575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Despite long emails and frustrating calls, your team has not been able to  resolve the issues with the local providers</a:t>
            </a:r>
          </a:p>
          <a:p>
            <a:pPr marL="28575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04E0-2408-404C-AD5B-8E5E8162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j-lt"/>
              </a:rPr>
              <a:t>The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682D1-7AA6-1D42-898A-12CCA88D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80" y="4084922"/>
            <a:ext cx="1370864" cy="1074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84239-9DC8-874D-9267-AD3ECDD1BB0A}"/>
              </a:ext>
            </a:extLst>
          </p:cNvPr>
          <p:cNvSpPr txBox="1"/>
          <p:nvPr/>
        </p:nvSpPr>
        <p:spPr>
          <a:xfrm>
            <a:off x="1304145" y="5394007"/>
            <a:ext cx="208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Flexible Rerouting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119BA1-F7A0-6940-A8D7-6B1F13604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98" y="4084922"/>
            <a:ext cx="1074311" cy="1074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788ED7-664E-944F-9460-F9C70752854C}"/>
              </a:ext>
            </a:extLst>
          </p:cNvPr>
          <p:cNvSpPr txBox="1"/>
          <p:nvPr/>
        </p:nvSpPr>
        <p:spPr>
          <a:xfrm>
            <a:off x="6444491" y="539400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Redundant Paths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4CC219-EC50-7B49-807D-BD07C7A9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24" y="4060293"/>
            <a:ext cx="1098362" cy="1074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17AEE-842D-F440-A913-E60A00A8E0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t="15351" b="15822"/>
          <a:stretch/>
        </p:blipFill>
        <p:spPr>
          <a:xfrm>
            <a:off x="9235440" y="4204697"/>
            <a:ext cx="1212831" cy="834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3EF6F3-9782-8A4D-B40F-BD7F22E1039D}"/>
              </a:ext>
            </a:extLst>
          </p:cNvPr>
          <p:cNvSpPr txBox="1"/>
          <p:nvPr/>
        </p:nvSpPr>
        <p:spPr>
          <a:xfrm>
            <a:off x="1234440" y="1889760"/>
            <a:ext cx="99332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Our solutions aim at supporting reliable service, on-demand deployment, timesaving</a:t>
            </a:r>
            <a:r>
              <a:rPr lang="zh-CN" altLang="en-US" sz="2800" dirty="0"/>
              <a:t> </a:t>
            </a:r>
            <a:r>
              <a:rPr lang="en-US" sz="2800" dirty="0"/>
              <a:t>configuration and profitable models based on the algorithms.</a:t>
            </a:r>
          </a:p>
          <a:p>
            <a:pPr algn="just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346A4F-7A0C-A843-89C0-858940A9380F}"/>
              </a:ext>
            </a:extLst>
          </p:cNvPr>
          <p:cNvSpPr txBox="1"/>
          <p:nvPr/>
        </p:nvSpPr>
        <p:spPr>
          <a:xfrm>
            <a:off x="4248000" y="538461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Tiered Paths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0C145-FDC0-DA48-A27A-23BD1CB09A90}"/>
              </a:ext>
            </a:extLst>
          </p:cNvPr>
          <p:cNvSpPr txBox="1"/>
          <p:nvPr/>
        </p:nvSpPr>
        <p:spPr>
          <a:xfrm>
            <a:off x="8922373" y="5384619"/>
            <a:ext cx="181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Optimized Links</a:t>
            </a:r>
          </a:p>
        </p:txBody>
      </p:sp>
    </p:spTree>
    <p:extLst>
      <p:ext uri="{BB962C8B-B14F-4D97-AF65-F5344CB8AC3E}">
        <p14:creationId xmlns:p14="http://schemas.microsoft.com/office/powerpoint/2010/main" val="24792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A7FF-FD27-014B-B860-DBD2DE18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333318"/>
            <a:ext cx="10515599" cy="1325562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Flexible Rerouting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4DF9C47-9D1B-4E1F-89EE-34BE667C812D}"/>
              </a:ext>
            </a:extLst>
          </p:cNvPr>
          <p:cNvGrpSpPr/>
          <p:nvPr/>
        </p:nvGrpSpPr>
        <p:grpSpPr>
          <a:xfrm>
            <a:off x="-743239" y="1928506"/>
            <a:ext cx="8657879" cy="3906717"/>
            <a:chOff x="-2145319" y="1658880"/>
            <a:chExt cx="11742762" cy="4777094"/>
          </a:xfrm>
        </p:grpSpPr>
        <p:graphicFrame>
          <p:nvGraphicFramePr>
            <p:cNvPr id="3" name="Content Placeholder 5">
              <a:extLst>
                <a:ext uri="{FF2B5EF4-FFF2-40B4-BE49-F238E27FC236}">
                  <a16:creationId xmlns:a16="http://schemas.microsoft.com/office/drawing/2014/main" id="{D7CD552D-0D5E-F949-B355-0F41138A117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95582737"/>
                </p:ext>
              </p:extLst>
            </p:nvPr>
          </p:nvGraphicFramePr>
          <p:xfrm>
            <a:off x="-2145319" y="1969483"/>
            <a:ext cx="11742762" cy="44664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B57083-EE12-9E4A-AC28-E01D8A878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525" y="1706326"/>
              <a:ext cx="634804" cy="6348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9B23E2-ED67-E04C-8726-48ACC5234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278" y="1658880"/>
              <a:ext cx="697462" cy="69746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5DEC4F-4ACA-2C4E-9AB0-B2F8E0AAFB4D}"/>
              </a:ext>
            </a:extLst>
          </p:cNvPr>
          <p:cNvSpPr txBox="1"/>
          <p:nvPr/>
        </p:nvSpPr>
        <p:spPr>
          <a:xfrm>
            <a:off x="6373368" y="2070936"/>
            <a:ext cx="5019598" cy="271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Solved Issues: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Link Failure Events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Traffic Over Pre-defined Threshold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 History for Future Prediction</a:t>
            </a:r>
            <a:r>
              <a:rPr lang="en-US" sz="1600" dirty="0"/>
              <a:t>	</a:t>
            </a:r>
          </a:p>
          <a:p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E009D-B541-41EB-97AD-A67812E7D99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684" y="627730"/>
            <a:ext cx="796456" cy="6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6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76AA9A-E0DC-544E-8D26-BB1ECAAA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7" y="868316"/>
            <a:ext cx="89137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4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17DB-6856-6847-966E-B6DEC74D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153" y="365125"/>
            <a:ext cx="10515599" cy="1325562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Tiered Paths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493CB26-6472-4739-962F-C14751CDE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04" y="1770039"/>
            <a:ext cx="2219136" cy="2475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938DD59-A3D2-476E-8467-6724B919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691" y="1770969"/>
            <a:ext cx="2286198" cy="2462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61AC30E-7206-4CE4-9A38-354484E1E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68" y="1770969"/>
            <a:ext cx="2298391" cy="2475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F9CFDAD5-87A9-4EF4-8C88-1F3A302025A2}"/>
              </a:ext>
            </a:extLst>
          </p:cNvPr>
          <p:cNvSpPr txBox="1"/>
          <p:nvPr/>
        </p:nvSpPr>
        <p:spPr>
          <a:xfrm>
            <a:off x="838200" y="4810981"/>
            <a:ext cx="302383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1600" b="1" dirty="0">
                <a:solidFill>
                  <a:srgbClr val="74721C"/>
                </a:solidFill>
              </a:rPr>
              <a:t>Government Relevant and Local Merchandising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74721C"/>
                </a:solidFill>
              </a:rPr>
              <a:t>Failover Using Rerouting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74721C"/>
                </a:solidFill>
              </a:rPr>
              <a:t>3</a:t>
            </a:r>
            <a:r>
              <a:rPr lang="en-US" altLang="zh-CN" sz="1600" baseline="30000" dirty="0">
                <a:solidFill>
                  <a:srgbClr val="74721C"/>
                </a:solidFill>
              </a:rPr>
              <a:t>rd</a:t>
            </a:r>
            <a:r>
              <a:rPr lang="en-US" altLang="zh-CN" sz="1600" dirty="0">
                <a:solidFill>
                  <a:srgbClr val="74721C"/>
                </a:solidFill>
              </a:rPr>
              <a:t> Lowest Latency Link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73C7F5E-4822-42B6-887A-28B9511C32AC}"/>
              </a:ext>
            </a:extLst>
          </p:cNvPr>
          <p:cNvSpPr txBox="1"/>
          <p:nvPr/>
        </p:nvSpPr>
        <p:spPr>
          <a:xfrm>
            <a:off x="4772690" y="4810981"/>
            <a:ext cx="30238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1600" b="1" dirty="0">
                <a:solidFill>
                  <a:srgbClr val="74721C"/>
                </a:solidFill>
              </a:rPr>
              <a:t>Business Relevant Traffic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74721C"/>
                </a:solidFill>
              </a:rPr>
              <a:t>Failover Using Rerouting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74721C"/>
                </a:solidFill>
              </a:rPr>
              <a:t>2nd Lowest Latency Link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CD4AC49-4703-4C4A-8FDB-6D98D30DD092}"/>
              </a:ext>
            </a:extLst>
          </p:cNvPr>
          <p:cNvSpPr txBox="1"/>
          <p:nvPr/>
        </p:nvSpPr>
        <p:spPr>
          <a:xfrm>
            <a:off x="8356871" y="4810981"/>
            <a:ext cx="30238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1600" b="1" dirty="0">
                <a:solidFill>
                  <a:srgbClr val="74721C"/>
                </a:solidFill>
              </a:rPr>
              <a:t>Business Critical and Instant Applications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74721C"/>
                </a:solidFill>
              </a:rPr>
              <a:t>Failover Using Rerouting</a:t>
            </a:r>
          </a:p>
          <a:p>
            <a:pPr marL="342900" lvl="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74721C"/>
                </a:solidFill>
              </a:rPr>
              <a:t>Lowest Latency Link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74721C"/>
                </a:solidFill>
              </a:rPr>
              <a:t>Redundant LSP</a:t>
            </a:r>
          </a:p>
        </p:txBody>
      </p:sp>
      <p:pic>
        <p:nvPicPr>
          <p:cNvPr id="40" name="Picture 18">
            <a:extLst>
              <a:ext uri="{FF2B5EF4-FFF2-40B4-BE49-F238E27FC236}">
                <a16:creationId xmlns:a16="http://schemas.microsoft.com/office/drawing/2014/main" id="{8070FCD6-4373-45E8-BDDE-2D9651E5033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24" b="94776" l="3650" r="89964">
                        <a14:foregroundMark x1="18066" y1="5224" x2="11679" y2="5224"/>
                        <a14:foregroundMark x1="6387" y1="84888" x2="3650" y2="88246"/>
                        <a14:foregroundMark x1="28832" y1="94776" x2="23358" y2="94776"/>
                        <a14:foregroundMark x1="48175" y1="57649" x2="43796" y2="65672"/>
                        <a14:foregroundMark x1="43796" y1="65672" x2="43796" y2="65672"/>
                        <a14:foregroundMark x1="43431" y1="37500" x2="52555" y2="37313"/>
                        <a14:foregroundMark x1="52555" y1="37313" x2="52737" y2="37127"/>
                        <a14:foregroundMark x1="54015" y1="23694" x2="53650" y2="26679"/>
                        <a14:foregroundMark x1="76277" y1="41231" x2="75182" y2="440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280" y="727737"/>
            <a:ext cx="613776" cy="6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862E-4BE8-CB4B-B597-97A64F7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828" y="247748"/>
            <a:ext cx="10515599" cy="1549941"/>
          </a:xfrm>
        </p:spPr>
        <p:txBody>
          <a:bodyPr/>
          <a:lstStyle/>
          <a:p>
            <a:pPr>
              <a:lnSpc>
                <a:spcPts val="542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Optimized Links &amp; Redundant Paths 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896E8-949D-1A41-9E58-EF472664A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43" y="3004701"/>
            <a:ext cx="1492450" cy="149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0875E-3150-D347-BFB9-B6F124C3A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9" y="3004701"/>
            <a:ext cx="1492450" cy="149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1044E-72E6-4449-8F81-D1E3970C3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36" y="3004701"/>
            <a:ext cx="1492450" cy="149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3DD8A-C60F-1F46-871A-EA553D3FB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43" y="4589392"/>
            <a:ext cx="1492450" cy="149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451E04-FC49-3A47-9B64-E988B3199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36" y="4589392"/>
            <a:ext cx="1492450" cy="14924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0B16D-54C5-8348-AD8F-990E6A98AAE1}"/>
              </a:ext>
            </a:extLst>
          </p:cNvPr>
          <p:cNvCxnSpPr>
            <a:stCxn id="4" idx="3"/>
          </p:cNvCxnSpPr>
          <p:nvPr/>
        </p:nvCxnSpPr>
        <p:spPr>
          <a:xfrm>
            <a:off x="5416493" y="3750926"/>
            <a:ext cx="1316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02E849-86AF-444F-87B0-B0B948429CDD}"/>
              </a:ext>
            </a:extLst>
          </p:cNvPr>
          <p:cNvCxnSpPr/>
          <p:nvPr/>
        </p:nvCxnSpPr>
        <p:spPr>
          <a:xfrm>
            <a:off x="8225490" y="3750926"/>
            <a:ext cx="1430059" cy="0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BD67E0-538C-FD41-9B08-5A75796E3BB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16493" y="5335617"/>
            <a:ext cx="4296565" cy="0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95DDFF-3789-EF40-804B-38972536C27A}"/>
              </a:ext>
            </a:extLst>
          </p:cNvPr>
          <p:cNvSpPr txBox="1"/>
          <p:nvPr/>
        </p:nvSpPr>
        <p:spPr>
          <a:xfrm>
            <a:off x="5588594" y="3430548"/>
            <a:ext cx="1145775" cy="223010"/>
          </a:xfrm>
          <a:prstGeom prst="rect">
            <a:avLst/>
          </a:prstGeom>
          <a:ln>
            <a:noFill/>
          </a:ln>
        </p:spPr>
        <p:txBody>
          <a:bodyPr wrap="square" lIns="38036" tIns="19018" rIns="38036" bIns="19018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333" dirty="0">
                <a:solidFill>
                  <a:schemeClr val="tx1"/>
                </a:solidFill>
              </a:rPr>
              <a:t>2ms latency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8E82E-D4D1-B748-B168-A89F995A845E}"/>
              </a:ext>
            </a:extLst>
          </p:cNvPr>
          <p:cNvSpPr txBox="1"/>
          <p:nvPr/>
        </p:nvSpPr>
        <p:spPr>
          <a:xfrm>
            <a:off x="8419030" y="3429925"/>
            <a:ext cx="1229265" cy="223010"/>
          </a:xfrm>
          <a:prstGeom prst="rect">
            <a:avLst/>
          </a:prstGeom>
          <a:ln>
            <a:noFill/>
          </a:ln>
        </p:spPr>
        <p:txBody>
          <a:bodyPr wrap="square" lIns="38036" tIns="19018" rIns="38036" bIns="19018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333" dirty="0">
                <a:solidFill>
                  <a:schemeClr val="tx1"/>
                </a:solidFill>
              </a:rPr>
              <a:t>2ms latency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264E15-34A1-6B41-A40B-334CC98C4E15}"/>
              </a:ext>
            </a:extLst>
          </p:cNvPr>
          <p:cNvSpPr txBox="1"/>
          <p:nvPr/>
        </p:nvSpPr>
        <p:spPr>
          <a:xfrm>
            <a:off x="6906377" y="4994257"/>
            <a:ext cx="1145775" cy="223010"/>
          </a:xfrm>
          <a:prstGeom prst="rect">
            <a:avLst/>
          </a:prstGeom>
          <a:ln>
            <a:noFill/>
          </a:ln>
        </p:spPr>
        <p:txBody>
          <a:bodyPr wrap="square" lIns="38036" tIns="19018" rIns="38036" bIns="19018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333" dirty="0">
                <a:solidFill>
                  <a:schemeClr val="tx1"/>
                </a:solidFill>
              </a:rPr>
              <a:t>6ms latency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7BED3-F994-1240-87F7-BDDF5EE60715}"/>
              </a:ext>
            </a:extLst>
          </p:cNvPr>
          <p:cNvSpPr txBox="1"/>
          <p:nvPr/>
        </p:nvSpPr>
        <p:spPr>
          <a:xfrm>
            <a:off x="839447" y="3402479"/>
            <a:ext cx="2857908" cy="592405"/>
          </a:xfrm>
          <a:prstGeom prst="rect">
            <a:avLst/>
          </a:prstGeom>
          <a:ln>
            <a:noFill/>
          </a:ln>
        </p:spPr>
        <p:txBody>
          <a:bodyPr wrap="square" lIns="38036" tIns="19018" rIns="38036" bIns="19018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Longer distance Path with the lowest latency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2F4F24-BCC8-3142-AFC7-E0766E8623E3}"/>
              </a:ext>
            </a:extLst>
          </p:cNvPr>
          <p:cNvSpPr txBox="1"/>
          <p:nvPr/>
        </p:nvSpPr>
        <p:spPr>
          <a:xfrm>
            <a:off x="839448" y="5045832"/>
            <a:ext cx="2857908" cy="592405"/>
          </a:xfrm>
          <a:prstGeom prst="rect">
            <a:avLst/>
          </a:prstGeom>
          <a:ln>
            <a:noFill/>
          </a:ln>
        </p:spPr>
        <p:txBody>
          <a:bodyPr wrap="square" lIns="38036" tIns="19018" rIns="38036" bIns="19018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The Shortest distance path needs more latency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18869-021D-7548-AAFC-20431FC253DD}"/>
              </a:ext>
            </a:extLst>
          </p:cNvPr>
          <p:cNvSpPr txBox="1"/>
          <p:nvPr/>
        </p:nvSpPr>
        <p:spPr>
          <a:xfrm>
            <a:off x="629586" y="2149652"/>
            <a:ext cx="11002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 the lowest latency path </a:t>
            </a:r>
            <a:r>
              <a:rPr lang="en-US" sz="2800" b="1" dirty="0">
                <a:solidFill>
                  <a:srgbClr val="FF0000"/>
                </a:solidFill>
              </a:rPr>
              <a:t>instead of</a:t>
            </a:r>
            <a:r>
              <a:rPr lang="en-US" sz="2800" dirty="0"/>
              <a:t> the shortest distance path</a:t>
            </a:r>
          </a:p>
          <a:p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DDA526EA-1725-4D73-BDA5-C5D8A5AC6F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98540" y="811246"/>
            <a:ext cx="508586" cy="508586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73853F41-1538-4DE8-BDF6-7E14A135EA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000" b="80500" l="5000" r="96000">
                        <a14:foregroundMark x1="65000" y1="29500" x2="33500" y2="26500"/>
                        <a14:foregroundMark x1="33500" y1="26500" x2="33500" y2="27000"/>
                        <a14:foregroundMark x1="53000" y1="19500" x2="51500" y2="19000"/>
                        <a14:foregroundMark x1="61500" y1="56000" x2="52500" y2="60500"/>
                        <a14:foregroundMark x1="7000" y1="49500" x2="5500" y2="56000"/>
                        <a14:foregroundMark x1="5500" y1="56000" x2="5500" y2="56000"/>
                        <a14:foregroundMark x1="5000" y1="80500" x2="5000" y2="80500"/>
                        <a14:foregroundMark x1="90500" y1="55500" x2="89500" y2="74500"/>
                        <a14:foregroundMark x1="96000" y1="63500" x2="96000" y2="66000"/>
                      </a14:backgroundRemoval>
                    </a14:imgEffect>
                  </a14:imgLayer>
                </a14:imgProps>
              </a:ext>
            </a:extLst>
          </a:blip>
          <a:srcRect t="15351" b="15822"/>
          <a:stretch/>
        </p:blipFill>
        <p:spPr>
          <a:xfrm>
            <a:off x="546501" y="846945"/>
            <a:ext cx="639425" cy="4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AB51E-B79A-174F-9E3A-D18A7EAD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02" y="799441"/>
            <a:ext cx="10972802" cy="553998"/>
          </a:xfrm>
        </p:spPr>
        <p:txBody>
          <a:bodyPr/>
          <a:lstStyle/>
          <a:p>
            <a:r>
              <a:rPr kumimoji="1" lang="en-US" altLang="zh-CN" dirty="0"/>
              <a:t>Demo time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397A8B-4B30-1148-B23B-66E925979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02" y="1709934"/>
            <a:ext cx="10972802" cy="4525963"/>
          </a:xfrm>
        </p:spPr>
        <p:txBody>
          <a:bodyPr/>
          <a:lstStyle/>
          <a:p>
            <a:r>
              <a:rPr kumimoji="1" lang="en-US" altLang="zh-CN" dirty="0"/>
              <a:t>1. When link fails</a:t>
            </a:r>
          </a:p>
          <a:p>
            <a:r>
              <a:rPr kumimoji="1" lang="en-US" altLang="zh-CN" dirty="0"/>
              <a:t>2. When traffic is over t</a:t>
            </a:r>
            <a:r>
              <a:rPr lang="en-US" altLang="zh-CN" dirty="0"/>
              <a:t>hreshold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03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Edward Tes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506</Words>
  <Application>Microsoft Macintosh PowerPoint</Application>
  <PresentationFormat>宽屏</PresentationFormat>
  <Paragraphs>83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TODO</vt:lpstr>
      <vt:lpstr>PowerPoint 演示文稿</vt:lpstr>
      <vt:lpstr>The Problem</vt:lpstr>
      <vt:lpstr>The Solution</vt:lpstr>
      <vt:lpstr>Flexible Rerouting</vt:lpstr>
      <vt:lpstr>PowerPoint 演示文稿</vt:lpstr>
      <vt:lpstr>Tiered Paths</vt:lpstr>
      <vt:lpstr>Optimized Links &amp; Redundant Paths </vt:lpstr>
      <vt:lpstr>Demo time</vt:lpstr>
      <vt:lpstr>Future Enhancements</vt:lpstr>
      <vt:lpstr>Questions &amp; Answers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TODO</dc:title>
  <dc:creator>Microsoft</dc:creator>
  <cp:lastModifiedBy>jialusun</cp:lastModifiedBy>
  <cp:revision>6</cp:revision>
  <dcterms:created xsi:type="dcterms:W3CDTF">2019-02-25T07:33:42Z</dcterms:created>
  <dcterms:modified xsi:type="dcterms:W3CDTF">2019-03-14T21:53:13Z</dcterms:modified>
</cp:coreProperties>
</file>